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2" r:id="rId2"/>
    <p:sldId id="285" r:id="rId3"/>
    <p:sldId id="295" r:id="rId4"/>
    <p:sldId id="288" r:id="rId5"/>
    <p:sldId id="256" r:id="rId6"/>
    <p:sldId id="258" r:id="rId7"/>
    <p:sldId id="257" r:id="rId8"/>
    <p:sldId id="263" r:id="rId9"/>
    <p:sldId id="268" r:id="rId10"/>
    <p:sldId id="269" r:id="rId11"/>
    <p:sldId id="270" r:id="rId12"/>
    <p:sldId id="296" r:id="rId13"/>
    <p:sldId id="297" r:id="rId14"/>
    <p:sldId id="294" r:id="rId15"/>
    <p:sldId id="292" r:id="rId16"/>
    <p:sldId id="283" r:id="rId17"/>
  </p:sldIdLst>
  <p:sldSz cx="9601200" cy="7315200"/>
  <p:notesSz cx="7010400" cy="9296400"/>
  <p:defaultTextStyle>
    <a:defPPr>
      <a:defRPr lang="en-US"/>
    </a:defPPr>
    <a:lvl1pPr marL="0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306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6612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49918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3224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6531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99837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3143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66449" algn="l" defTabSz="96661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654" y="882"/>
      </p:cViewPr>
      <p:guideLst>
        <p:guide orient="horz" pos="2304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2802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1050" i="1" dirty="0" err="1" smtClean="0"/>
              <a:t>SBAC</a:t>
            </a:r>
            <a:r>
              <a:rPr lang="en-US" sz="1050" i="1" dirty="0" smtClean="0"/>
              <a:t> TIDE Training March 4</a:t>
            </a:r>
            <a:endParaRPr lang="en-US" sz="105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44312-87FC-49BB-A90B-3F560C116E7F}" type="datetimeFigureOut">
              <a:rPr lang="en-US" sz="1050" i="1" smtClean="0"/>
              <a:t>4/21/2014</a:t>
            </a:fld>
            <a:endParaRPr lang="en-US" sz="105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067801"/>
            <a:ext cx="3038475" cy="227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9067801"/>
            <a:ext cx="3038475" cy="227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EEA06E-7B7D-450C-BA4E-7B64A749B27B}" type="slidenum">
              <a:rPr lang="en-US" sz="1050" smtClean="0"/>
              <a:t>‹#›</a:t>
            </a:fld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8791614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146D9-0E27-4B27-814D-4F3A751C0603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7613" y="696913"/>
            <a:ext cx="45751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7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FBD2D-366D-4ACA-B548-4579C0958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4195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3306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612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49918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3224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6531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99837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3143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66449" algn="l" defTabSz="9666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7613" y="696913"/>
            <a:ext cx="45751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2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17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922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52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23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85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08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11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88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26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00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09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25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33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88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FBD2D-366D-4ACA-B548-4579C09581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38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272455"/>
            <a:ext cx="8161020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4145280"/>
            <a:ext cx="672084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6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9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3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6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99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66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A095F-6E04-49F2-AA6D-184224683BFA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31"/>
          <a:stretch/>
        </p:blipFill>
        <p:spPr>
          <a:xfrm>
            <a:off x="0" y="7050059"/>
            <a:ext cx="6033671" cy="34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2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B67B-AFCC-4B63-A61B-CAE68F33C403}" type="datetime1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31"/>
          <a:stretch/>
        </p:blipFill>
        <p:spPr>
          <a:xfrm>
            <a:off x="-34159" y="7050059"/>
            <a:ext cx="6033671" cy="34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51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292947"/>
            <a:ext cx="8641080" cy="1219200"/>
          </a:xfrm>
          <a:prstGeom prst="rect">
            <a:avLst/>
          </a:prstGeom>
        </p:spPr>
        <p:txBody>
          <a:bodyPr vert="horz" lIns="96661" tIns="48331" rIns="96661" bIns="483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1706880"/>
            <a:ext cx="8641080" cy="4827694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6780108"/>
            <a:ext cx="2240280" cy="389467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EE93-CA23-475E-BB13-99171B9D1EFF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6780108"/>
            <a:ext cx="3040380" cy="389467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6780108"/>
            <a:ext cx="2240280" cy="389467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EE697-2294-4892-817F-CA43FF2FA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2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66612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480" indent="-362480" algn="l" defTabSz="966612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5372" indent="-302066" algn="l" defTabSz="966612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8265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1571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4878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58184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1490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4796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08102" indent="-241653" algn="l" defTabSz="9666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306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6612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9918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3224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6531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9837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3143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66449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png"/><Relationship Id="rId7" Type="http://schemas.openxmlformats.org/officeDocument/2006/relationships/hyperlink" Target="http://sbac.portal.airast.org/practice-test/resources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bac.portal.airast.org/practice-test/" TargetMode="External"/><Relationship Id="rId5" Type="http://schemas.openxmlformats.org/officeDocument/2006/relationships/hyperlink" Target="http://sbac.portal.airast.org/" TargetMode="External"/><Relationship Id="rId4" Type="http://schemas.openxmlformats.org/officeDocument/2006/relationships/hyperlink" Target="http://sbac.portal.airast.org/wp-content/uploads/2013/07/PracticeAndTrainingTest_UserGuide_021414.pdf" TargetMode="External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marterbalanced.articulate-online.com/7753278935" TargetMode="External"/><Relationship Id="rId13" Type="http://schemas.openxmlformats.org/officeDocument/2006/relationships/hyperlink" Target="http://smarterbalanced.articulate-online.com/7753293910" TargetMode="External"/><Relationship Id="rId3" Type="http://schemas.openxmlformats.org/officeDocument/2006/relationships/hyperlink" Target="http://www.sbac.portal.airast.org/ca/field-test-ca/resources" TargetMode="External"/><Relationship Id="rId7" Type="http://schemas.openxmlformats.org/officeDocument/2006/relationships/hyperlink" Target="http://smarterbalanced.articulate-online.com/7753246798" TargetMode="External"/><Relationship Id="rId12" Type="http://schemas.openxmlformats.org/officeDocument/2006/relationships/hyperlink" Target="http://sbac.portal.airast.org/wp-content/uploads/presentations/TIDE/" TargetMode="External"/><Relationship Id="rId17" Type="http://schemas.openxmlformats.org/officeDocument/2006/relationships/hyperlink" Target="http://sbac.portal.airast.org/wp-content/uploads/2013/07/SmarterBalanced_MobileSecureBrowsers2.pdf" TargetMode="External"/><Relationship Id="rId2" Type="http://schemas.openxmlformats.org/officeDocument/2006/relationships/notesSlide" Target="../notesSlides/notesSlide13.xml"/><Relationship Id="rId16" Type="http://schemas.openxmlformats.org/officeDocument/2006/relationships/hyperlink" Target="http://sbac.portal.airast.org/wp-content/uploads/2013/07/SmarterBalanced_TechnicalSpecificationsManual4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bac.portal.airast.org/wp-content/uploads/presentations/tainterface/" TargetMode="External"/><Relationship Id="rId11" Type="http://schemas.openxmlformats.org/officeDocument/2006/relationships/hyperlink" Target="http://sbac.portal.airast.org/wp-content/uploads/presentations/TechReq/" TargetMode="External"/><Relationship Id="rId5" Type="http://schemas.openxmlformats.org/officeDocument/2006/relationships/hyperlink" Target="http://sbac.portal.airast.org/wp-content/uploads/presentations/AdminOverview/" TargetMode="External"/><Relationship Id="rId15" Type="http://schemas.openxmlformats.org/officeDocument/2006/relationships/hyperlink" Target="http://sbac.portal.airast.org/wp-content/uploads/2014/02/Smarter-CA_TIDE_UserGuide_Spring2014.pdf" TargetMode="External"/><Relationship Id="rId10" Type="http://schemas.openxmlformats.org/officeDocument/2006/relationships/hyperlink" Target="http://sbac.portal.airast.org/wp-content/uploads/presentations/StInterface/" TargetMode="External"/><Relationship Id="rId4" Type="http://schemas.openxmlformats.org/officeDocument/2006/relationships/hyperlink" Target="http://smarterbalanced.articulate-online.com/7753269018" TargetMode="External"/><Relationship Id="rId9" Type="http://schemas.openxmlformats.org/officeDocument/2006/relationships/hyperlink" Target="http://smarterbalanced.articulate-online.com/7753246145" TargetMode="External"/><Relationship Id="rId14" Type="http://schemas.openxmlformats.org/officeDocument/2006/relationships/hyperlink" Target="http://sbac.portal.airast.org/wp-content/uploads/2014/02/CAASPP-Field-Test-Administration-Manual-022814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caltac@ets.or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bscribe-caaspp@mlist.cde.ca.go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aliforniatac.org/index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de.ca.gov/ta/tg/sa/smarterfieldtest.asp" TargetMode="External"/><Relationship Id="rId5" Type="http://schemas.openxmlformats.org/officeDocument/2006/relationships/hyperlink" Target="http://sbac.portal.airast.org/practice-test/" TargetMode="External"/><Relationship Id="rId4" Type="http://schemas.openxmlformats.org/officeDocument/2006/relationships/hyperlink" Target="http://sbac.portal.airast.org/ca/field-test-c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bac.portal.airast.org/ca/field-test-ca/resource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" y="2926081"/>
            <a:ext cx="9601199" cy="1328712"/>
          </a:xfrm>
          <a:prstGeom prst="rect">
            <a:avLst/>
          </a:prstGeom>
          <a:noFill/>
        </p:spPr>
        <p:txBody>
          <a:bodyPr wrap="square" lIns="96661" tIns="48331" rIns="96661" bIns="48331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School </a:t>
            </a:r>
            <a:r>
              <a:rPr lang="en-US" sz="4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Test </a:t>
            </a:r>
            <a:r>
              <a:rPr lang="en-US" sz="4000" b="1" cap="all" dirty="0" smtClean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Administrator </a:t>
            </a:r>
            <a:endParaRPr lang="en-US" sz="4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Training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2487900" y="5120640"/>
            <a:ext cx="4683618" cy="743937"/>
          </a:xfrm>
          <a:prstGeom prst="rect">
            <a:avLst/>
          </a:prstGeom>
          <a:noFill/>
        </p:spPr>
        <p:txBody>
          <a:bodyPr wrap="none" lIns="96661" tIns="48331" rIns="96661" bIns="48331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200" b="1" cap="all" dirty="0" smtClean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April 21, 2014</a:t>
            </a:r>
            <a:endParaRPr lang="en-US" sz="42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65"/>
          <a:stretch/>
        </p:blipFill>
        <p:spPr>
          <a:xfrm>
            <a:off x="-8889" y="2600961"/>
            <a:ext cx="9610090" cy="36757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718" y="457200"/>
            <a:ext cx="54768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85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-35560" y="2194560"/>
            <a:ext cx="9636760" cy="4632960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000" dirty="0">
                <a:solidFill>
                  <a:schemeClr val="tx1"/>
                </a:solidFill>
              </a:rPr>
              <a:t>The FT includes embedded and non-embedded universal tools, designated supports, and accommodations to maximize accessibility. </a:t>
            </a:r>
          </a:p>
          <a:p>
            <a:pPr>
              <a:defRPr/>
            </a:pPr>
            <a:endParaRPr lang="en-US" sz="3000" dirty="0">
              <a:solidFill>
                <a:schemeClr val="tx1"/>
              </a:solidFill>
            </a:endParaRPr>
          </a:p>
          <a:p>
            <a:pPr marL="785372" lvl="1" indent="-302066">
              <a:buFont typeface="Arial" panose="020B0604020202020204" pitchFamily="34" charset="0"/>
              <a:buChar char="•"/>
              <a:defRPr/>
            </a:pPr>
            <a:r>
              <a:rPr lang="en-US" sz="2500" b="1" dirty="0"/>
              <a:t>Embedded: </a:t>
            </a:r>
            <a:r>
              <a:rPr lang="en-US" sz="2500" dirty="0"/>
              <a:t>part of the computer administration (i.e., digital notepad, calculator)</a:t>
            </a:r>
          </a:p>
          <a:p>
            <a:pPr marL="785372" lvl="1" indent="-302066">
              <a:buFont typeface="Arial" panose="020B0604020202020204" pitchFamily="34" charset="0"/>
              <a:buChar char="•"/>
              <a:defRPr/>
            </a:pPr>
            <a:endParaRPr lang="en-US" sz="2500" dirty="0"/>
          </a:p>
          <a:p>
            <a:pPr marL="785372" lvl="1" indent="-302066">
              <a:buFont typeface="Arial" panose="020B0604020202020204" pitchFamily="34" charset="0"/>
              <a:buChar char="•"/>
              <a:defRPr/>
            </a:pPr>
            <a:r>
              <a:rPr lang="en-US" sz="2500" b="1" dirty="0"/>
              <a:t>Non-embedded: </a:t>
            </a:r>
            <a:r>
              <a:rPr lang="en-US" sz="2500" dirty="0"/>
              <a:t>provided outside the computer administration (i.e., scratch paper, multiplication table)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0" y="724463"/>
            <a:ext cx="9601200" cy="68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38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Universal Tools, Designated Supports, and Accommodations </a:t>
            </a:r>
          </a:p>
          <a:p>
            <a:pPr algn="ctr"/>
            <a:r>
              <a:rPr lang="en-US" altLang="en-US" sz="38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the Field Test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440680" y="707136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200" i="1" dirty="0"/>
              <a:t>California 2014 </a:t>
            </a:r>
            <a:r>
              <a:rPr lang="en-US" sz="1100" i="1" dirty="0"/>
              <a:t>Smarter</a:t>
            </a:r>
            <a:r>
              <a:rPr lang="en-US" sz="1200" i="1" dirty="0"/>
              <a:t> Balanced Field Test Workshop - 104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2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0" y="243840"/>
            <a:ext cx="9601200" cy="68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38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Universal Tools, Designated Supports, and Accommodations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" y="1330622"/>
            <a:ext cx="7720965" cy="568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543550" y="707136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100" i="1" dirty="0"/>
              <a:t>California 2014 Smarter Balanced Field Test Workshop - 105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4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"/>
          <a:stretch/>
        </p:blipFill>
        <p:spPr bwMode="auto">
          <a:xfrm>
            <a:off x="240032" y="162562"/>
            <a:ext cx="5254283" cy="6732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00100" y="6857175"/>
            <a:ext cx="4800600" cy="297661"/>
          </a:xfrm>
          <a:prstGeom prst="rect">
            <a:avLst/>
          </a:prstGeom>
        </p:spPr>
        <p:txBody>
          <a:bodyPr lIns="96661" tIns="48331" rIns="96661" bIns="48331">
            <a:spAutoFit/>
          </a:bodyPr>
          <a:lstStyle/>
          <a:p>
            <a:r>
              <a:rPr lang="en-US" sz="1300" dirty="0"/>
              <a:t>CA TAM 31 CA Online Field Test Administration Manual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80010" y="-162560"/>
            <a:ext cx="9601200" cy="68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21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Practice/Training Tests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5671040" y="285820"/>
            <a:ext cx="3734093" cy="22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21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Access both the Practice and Training Tests via the </a:t>
            </a:r>
            <a:r>
              <a:rPr lang="en-US" altLang="en-US" sz="2100" b="1" dirty="0" err="1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SBAC</a:t>
            </a:r>
            <a:r>
              <a:rPr lang="en-US" altLang="en-US" sz="21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Secure Browser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5671040" y="2357120"/>
            <a:ext cx="3734093" cy="373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21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Practice and Training Test User Guide</a:t>
            </a:r>
            <a:endParaRPr lang="en-US" altLang="en-US" sz="2100" b="1" dirty="0">
              <a:solidFill>
                <a:srgbClr val="003067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altLang="en-US" sz="2100" b="1" dirty="0">
              <a:solidFill>
                <a:srgbClr val="003067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(under the </a:t>
            </a:r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sbac.portalairast.org</a:t>
            </a:r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&gt;  </a:t>
            </a:r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Practice &amp; Training Tests </a:t>
            </a:r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&gt; </a:t>
            </a:r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7"/>
              </a:rPr>
              <a:t>Resources and Documentation</a:t>
            </a:r>
            <a:r>
              <a:rPr lang="en-US" altLang="en-US" sz="17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page) </a:t>
            </a:r>
          </a:p>
          <a:p>
            <a:pPr algn="ctr"/>
            <a:endParaRPr lang="en-US" altLang="en-US" sz="2100" b="1" dirty="0">
              <a:solidFill>
                <a:srgbClr val="003067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altLang="en-US" sz="21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 visit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29" t="68017" r="15065" b="25542"/>
          <a:stretch/>
        </p:blipFill>
        <p:spPr bwMode="auto">
          <a:xfrm>
            <a:off x="5772703" y="5796602"/>
            <a:ext cx="3530765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5772703" y="5500198"/>
            <a:ext cx="3680460" cy="119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US" altLang="en-US" sz="1700" dirty="0">
              <a:solidFill>
                <a:srgbClr val="003067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3169920"/>
            <a:ext cx="220028" cy="22352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8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60220" y="113365"/>
            <a:ext cx="6160770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300" b="1" dirty="0">
                <a:latin typeface="Arial" pitchFamily="34" charset="0"/>
                <a:cs typeface="Arial" pitchFamily="34" charset="0"/>
              </a:rPr>
              <a:t>Training Modules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300" b="1" dirty="0">
                <a:latin typeface="Arial" pitchFamily="34" charset="0"/>
                <a:cs typeface="Arial" pitchFamily="34" charset="0"/>
              </a:rPr>
              <a:t>( </a:t>
            </a:r>
            <a:r>
              <a:rPr lang="en-US" altLang="en-US" sz="1300" b="1" dirty="0">
                <a:latin typeface="Arial" pitchFamily="34" charset="0"/>
                <a:cs typeface="Arial" pitchFamily="34" charset="0"/>
                <a:hlinkClick r:id="rId3"/>
              </a:rPr>
              <a:t>www.sbac.portal.airast.org/ca/field-test-ca/resources</a:t>
            </a:r>
            <a:r>
              <a:rPr lang="en-US" altLang="en-US" sz="1300" b="1" dirty="0">
                <a:latin typeface="Arial" pitchFamily="34" charset="0"/>
                <a:cs typeface="Arial" pitchFamily="34" charset="0"/>
              </a:rPr>
              <a:t> 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73835"/>
              </p:ext>
            </p:extLst>
          </p:nvPr>
        </p:nvGraphicFramePr>
        <p:xfrm>
          <a:off x="2130931" y="2590800"/>
          <a:ext cx="5419351" cy="4489691"/>
        </p:xfrm>
        <a:graphic>
          <a:graphicData uri="http://schemas.openxmlformats.org/drawingml/2006/table">
            <a:tbl>
              <a:tblPr/>
              <a:tblGrid>
                <a:gridCol w="5419351"/>
              </a:tblGrid>
              <a:tr h="191428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smtClean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Training</a:t>
                      </a:r>
                      <a:r>
                        <a:rPr lang="en-US" sz="1100" b="1" baseline="0" dirty="0" smtClean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 Modules</a:t>
                      </a:r>
                      <a:endParaRPr lang="en-US" sz="1100" b="1" dirty="0">
                        <a:solidFill>
                          <a:srgbClr val="FFFFFF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969C"/>
                    </a:solidFill>
                  </a:tcPr>
                </a:tc>
              </a:tr>
              <a:tr h="492448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4"/>
                        </a:rPr>
                        <a:t>Accessibility and Accommodations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[35:00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0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5"/>
                        </a:rPr>
                        <a:t>Smarter Balanced Test Administration Overview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[55:00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0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6"/>
                        </a:rPr>
                        <a:t>Test Administrator (TA) Interface for Online Testing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[17:00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2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7"/>
                        </a:rPr>
                        <a:t>Performance Task Overview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[11:13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8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8"/>
                        </a:rPr>
                        <a:t>What is a CAT (Computer Adaptive Test)?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[11:23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4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9"/>
                        </a:rPr>
                        <a:t>Let’s Talk Universal Tools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[14:07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0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0"/>
                        </a:rPr>
                        <a:t>Student Interface for Online Testing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[22.48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8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1"/>
                        </a:rPr>
                        <a:t>Technology Requirements for Online Testing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[18:00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34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2"/>
                        </a:rPr>
                        <a:t>Test Information Distribution Engine (TIDE)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[20:31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52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3"/>
                        </a:rPr>
                        <a:t>What is a Field Test?</a:t>
                      </a:r>
                      <a:r>
                        <a:rPr lang="en-US" sz="12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US" sz="12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[5:52 RUNTIME]</a:t>
                      </a:r>
                      <a:endParaRPr lang="en-US" sz="12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10209" marR="10209" marT="10370" marB="1037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074994"/>
              </p:ext>
            </p:extLst>
          </p:nvPr>
        </p:nvGraphicFramePr>
        <p:xfrm>
          <a:off x="2540319" y="533400"/>
          <a:ext cx="4600575" cy="2022695"/>
        </p:xfrm>
        <a:graphic>
          <a:graphicData uri="http://schemas.openxmlformats.org/drawingml/2006/table">
            <a:tbl>
              <a:tblPr/>
              <a:tblGrid>
                <a:gridCol w="4600575"/>
              </a:tblGrid>
              <a:tr h="221660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 smtClean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Manuals and User Guides</a:t>
                      </a:r>
                      <a:endParaRPr lang="en-US" sz="1100" b="1" dirty="0">
                        <a:solidFill>
                          <a:srgbClr val="FFFFFF"/>
                        </a:solidFill>
                        <a:effectLst/>
                        <a:latin typeface="inherit"/>
                      </a:endParaRPr>
                    </a:p>
                  </a:txBody>
                  <a:tcPr marL="26589" marR="26589" marT="27010" marB="270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969C"/>
                    </a:solidFill>
                  </a:tcPr>
                </a:tc>
              </a:tr>
              <a:tr h="42129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4"/>
                        </a:rPr>
                        <a:t>California Online Field Test Administration Manual (TAM)</a:t>
                      </a:r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 </a:t>
                      </a:r>
                      <a:r>
                        <a:rPr lang="en-US" sz="11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[PDF]</a:t>
                      </a:r>
                      <a:endParaRPr lang="en-US" sz="11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26589" marR="26589" marT="27010" marB="2701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9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5"/>
                        </a:rPr>
                        <a:t>TIDE User Guide for California Users</a:t>
                      </a:r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 </a:t>
                      </a:r>
                      <a:r>
                        <a:rPr lang="en-US" sz="11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[PDF]</a:t>
                      </a:r>
                      <a:endParaRPr lang="en-US" sz="11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26589" marR="26589" marT="27010" marB="2701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141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6"/>
                        </a:rPr>
                        <a:t>Technical Specifications Manual for Online Testing</a:t>
                      </a:r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 </a:t>
                      </a:r>
                      <a:r>
                        <a:rPr lang="en-US" sz="11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[PDF]</a:t>
                      </a:r>
                      <a:endParaRPr lang="en-US" sz="11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26589" marR="26589" marT="27010" marB="2701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308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  <a:hlinkClick r:id="rId17"/>
                        </a:rPr>
                        <a:t>About the Secure Browsers for iPad and Android Tablets</a:t>
                      </a:r>
                      <a:r>
                        <a:rPr lang="en-US" sz="1100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  </a:t>
                      </a:r>
                      <a:r>
                        <a:rPr lang="en-US" sz="1100" cap="all" dirty="0">
                          <a:solidFill>
                            <a:srgbClr val="5A5A5A"/>
                          </a:solidFill>
                          <a:effectLst/>
                          <a:latin typeface="inherit"/>
                        </a:rPr>
                        <a:t>[PDF]</a:t>
                      </a:r>
                      <a:endParaRPr lang="en-US" sz="1100" dirty="0">
                        <a:solidFill>
                          <a:srgbClr val="5A5A5A"/>
                        </a:solidFill>
                        <a:effectLst/>
                        <a:latin typeface="inherit"/>
                      </a:endParaRPr>
                    </a:p>
                  </a:txBody>
                  <a:tcPr marL="26589" marR="26589" marT="27010" marB="27010" anchor="ctr">
                    <a:lnL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4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2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040" y="505969"/>
            <a:ext cx="9121140" cy="6206971"/>
          </a:xfrm>
          <a:prstGeom prst="rect">
            <a:avLst/>
          </a:prstGeom>
        </p:spPr>
        <p:txBody>
          <a:bodyPr wrap="square" lIns="96661" tIns="48331" rIns="96661" bIns="48331">
            <a:spAutoFit/>
          </a:bodyPr>
          <a:lstStyle/>
          <a:p>
            <a:pPr marL="342900" indent="-342900">
              <a:buFont typeface="Wingdings 2"/>
              <a:buChar char="E"/>
            </a:pPr>
            <a:r>
              <a:rPr lang="en-US" sz="2100" b="1" dirty="0" smtClean="0"/>
              <a:t>Security Agreements</a:t>
            </a:r>
          </a:p>
          <a:p>
            <a:endParaRPr lang="en-US" dirty="0"/>
          </a:p>
          <a:p>
            <a:r>
              <a:rPr lang="en-US" sz="2100" b="1" dirty="0" smtClean="0"/>
              <a:t>Soft </a:t>
            </a:r>
            <a:r>
              <a:rPr lang="en-US" sz="2100" b="1" dirty="0"/>
              <a:t>copy resources: </a:t>
            </a:r>
            <a:endParaRPr lang="en-US" sz="2100" b="1" dirty="0" smtClean="0"/>
          </a:p>
          <a:p>
            <a:pPr marL="826206" lvl="1" indent="-342900">
              <a:buFont typeface="Arial" pitchFamily="34" charset="0"/>
              <a:buChar char="•"/>
            </a:pPr>
            <a:r>
              <a:rPr lang="en-US" sz="2100" dirty="0" smtClean="0"/>
              <a:t>CA </a:t>
            </a:r>
            <a:r>
              <a:rPr lang="en-US" sz="2100" dirty="0"/>
              <a:t>TIDE User Guide</a:t>
            </a:r>
            <a:endParaRPr lang="en-US" dirty="0"/>
          </a:p>
          <a:p>
            <a:pPr marL="845786" lvl="1" indent="-362480">
              <a:buFont typeface="Arial" panose="020B0604020202020204" pitchFamily="34" charset="0"/>
              <a:buChar char="•"/>
            </a:pPr>
            <a:r>
              <a:rPr lang="en-US" sz="2100" dirty="0"/>
              <a:t>CA Field Test Administration Manual </a:t>
            </a:r>
            <a:endParaRPr lang="en-US" dirty="0"/>
          </a:p>
          <a:p>
            <a:pPr lvl="0"/>
            <a:r>
              <a:rPr lang="en-US" sz="2100" b="1" i="1" dirty="0"/>
              <a:t>List of test room materials: </a:t>
            </a:r>
            <a:r>
              <a:rPr lang="en-US" sz="2100" i="1" dirty="0"/>
              <a:t>(optional)	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Keyboard Commands printout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Scratch paper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Pencils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Pencil sharpener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Privacy barriers- </a:t>
            </a:r>
            <a:r>
              <a:rPr lang="en-US" sz="2100" i="1" dirty="0" smtClean="0"/>
              <a:t>VD </a:t>
            </a:r>
            <a:r>
              <a:rPr lang="en-US" sz="2100" i="1" dirty="0"/>
              <a:t>to provide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Do not disturb signs for testing doors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“Unauthorized electronic devices” signs – </a:t>
            </a:r>
            <a:r>
              <a:rPr lang="en-US" sz="2100" i="1" dirty="0" smtClean="0"/>
              <a:t>VD </a:t>
            </a:r>
            <a:r>
              <a:rPr lang="en-US" sz="2100" i="1" dirty="0"/>
              <a:t>to provide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Security incident </a:t>
            </a:r>
            <a:r>
              <a:rPr lang="en-US" sz="2100" i="1" dirty="0" smtClean="0"/>
              <a:t>logs if need be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Secure printer. Printer </a:t>
            </a:r>
            <a:r>
              <a:rPr lang="en-US" sz="2100" i="1" u="sng" dirty="0"/>
              <a:t>in</a:t>
            </a:r>
            <a:r>
              <a:rPr lang="en-US" sz="2100" i="1" dirty="0"/>
              <a:t> testing room if printing is required in students Accommodations </a:t>
            </a:r>
            <a:r>
              <a:rPr lang="en-US" sz="2100" i="1" u="sng" dirty="0"/>
              <a:t>or</a:t>
            </a:r>
            <a:r>
              <a:rPr lang="en-US" sz="2100" i="1" dirty="0"/>
              <a:t> will be used to print student login sheets etc. Printed materials must be secured or immediately destroyed.</a:t>
            </a:r>
            <a:endParaRPr lang="en-US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sz="2100" i="1" dirty="0"/>
              <a:t>1 computer station available at all times for </a:t>
            </a:r>
            <a:r>
              <a:rPr lang="en-US" sz="2100" b="1" i="1" dirty="0"/>
              <a:t>Test Administrator (TA) </a:t>
            </a:r>
            <a:r>
              <a:rPr lang="en-US" sz="2100" i="1" dirty="0"/>
              <a:t>to open/close and monitor testing sessions.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1281"/>
            <a:ext cx="9601200" cy="5637584"/>
          </a:xfrm>
          <a:prstGeom prst="rect">
            <a:avLst/>
          </a:prstGeom>
        </p:spPr>
        <p:txBody>
          <a:bodyPr wrap="square" lIns="96661" tIns="48331" rIns="96661" bIns="48331">
            <a:spAutoFit/>
          </a:bodyPr>
          <a:lstStyle/>
          <a:p>
            <a:pPr algn="ctr"/>
            <a:endParaRPr lang="en-US" sz="3000" dirty="0"/>
          </a:p>
          <a:p>
            <a:pPr algn="ctr"/>
            <a:r>
              <a:rPr lang="en-US" sz="3000" b="1" dirty="0"/>
              <a:t>California Technical Assistance Center(</a:t>
            </a:r>
            <a:r>
              <a:rPr lang="en-US" sz="3000" b="1" dirty="0" err="1"/>
              <a:t>CalTAC</a:t>
            </a:r>
            <a:r>
              <a:rPr lang="en-US" sz="3000" b="1" dirty="0"/>
              <a:t>)</a:t>
            </a:r>
          </a:p>
          <a:p>
            <a:pPr algn="ctr"/>
            <a:r>
              <a:rPr lang="en-US" sz="3000" dirty="0"/>
              <a:t>800-955-2954</a:t>
            </a:r>
          </a:p>
          <a:p>
            <a:pPr algn="ctr"/>
            <a:r>
              <a:rPr lang="en-US" sz="3000" dirty="0">
                <a:hlinkClick r:id="rId3"/>
              </a:rPr>
              <a:t>caltac@ets.org</a:t>
            </a:r>
            <a:endParaRPr lang="en-US" sz="3000" dirty="0"/>
          </a:p>
          <a:p>
            <a:pPr algn="ctr"/>
            <a:endParaRPr lang="en-US" sz="3000" dirty="0"/>
          </a:p>
          <a:p>
            <a:pPr algn="ctr"/>
            <a:r>
              <a:rPr lang="en-US" sz="3000" dirty="0"/>
              <a:t>If you would like to receive </a:t>
            </a:r>
            <a:r>
              <a:rPr lang="en-US" sz="3000" i="1" dirty="0"/>
              <a:t>Flash </a:t>
            </a:r>
            <a:r>
              <a:rPr lang="en-US" sz="3000" dirty="0"/>
              <a:t>updates via e-mail notification, subscribe to the California Assessment of Student Performance and Progress (</a:t>
            </a:r>
            <a:r>
              <a:rPr lang="en-US" sz="3000" dirty="0" err="1"/>
              <a:t>CAASPP</a:t>
            </a:r>
            <a:r>
              <a:rPr lang="en-US" sz="3000" dirty="0"/>
              <a:t>) listserv by sending a blank message to</a:t>
            </a:r>
          </a:p>
          <a:p>
            <a:pPr algn="ctr"/>
            <a:r>
              <a:rPr lang="en-US" sz="3000" dirty="0"/>
              <a:t> </a:t>
            </a:r>
            <a:r>
              <a:rPr lang="en-US" sz="3000" u="sng" dirty="0">
                <a:hlinkClick r:id="rId4"/>
              </a:rPr>
              <a:t>subscribe-caaspp@mlist.cde.ca.gov</a:t>
            </a:r>
            <a:r>
              <a:rPr lang="en-US" sz="3000" dirty="0"/>
              <a:t>.</a:t>
            </a:r>
          </a:p>
          <a:p>
            <a:pPr algn="ctr"/>
            <a:endParaRPr lang="en-US" sz="3000" dirty="0"/>
          </a:p>
          <a:p>
            <a:pPr algn="ctr"/>
            <a:r>
              <a:rPr lang="en-US" sz="3000" dirty="0"/>
              <a:t>This presentation will be emailed to </a:t>
            </a:r>
            <a:r>
              <a:rPr lang="en-US" sz="3000" dirty="0" smtClean="0"/>
              <a:t>you.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7950" y="-170496"/>
            <a:ext cx="2885305" cy="820881"/>
          </a:xfrm>
          <a:prstGeom prst="rect">
            <a:avLst/>
          </a:prstGeom>
          <a:noFill/>
        </p:spPr>
        <p:txBody>
          <a:bodyPr wrap="none" lIns="96661" tIns="48331" rIns="96661" bIns="48331">
            <a:spAutoFit/>
          </a:bodyPr>
          <a:lstStyle/>
          <a:p>
            <a:pPr algn="ctr"/>
            <a:r>
              <a:rPr lang="en-US" sz="47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Resources: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377112" y="487681"/>
            <a:ext cx="4628860" cy="559271"/>
          </a:xfrm>
          <a:prstGeom prst="rect">
            <a:avLst/>
          </a:prstGeom>
          <a:noFill/>
        </p:spPr>
        <p:txBody>
          <a:bodyPr wrap="none" lIns="96661" tIns="48331" rIns="96661" bIns="48331">
            <a:spAutoFit/>
          </a:bodyPr>
          <a:lstStyle/>
          <a:p>
            <a:pPr algn="ctr"/>
            <a:r>
              <a:rPr lang="en-US" sz="3000" dirty="0">
                <a:ln w="10541" cmpd="sng">
                  <a:solidFill>
                    <a:sysClr val="windowText" lastClr="000000"/>
                  </a:solidFill>
                  <a:prstDash val="solid"/>
                </a:ln>
                <a:hlinkClick r:id="rId3"/>
              </a:rPr>
              <a:t>CaliforniaTAC.org</a:t>
            </a:r>
            <a:r>
              <a:rPr lang="en-US" sz="3000" dirty="0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-</a:t>
            </a:r>
            <a:r>
              <a:rPr lang="en-US" sz="3000" b="1" dirty="0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 </a:t>
            </a:r>
            <a:r>
              <a:rPr lang="en-US" sz="3000" b="1" dirty="0" err="1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ETS</a:t>
            </a:r>
            <a:r>
              <a:rPr lang="en-US" sz="3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n-US" sz="3000" b="1" dirty="0" err="1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SBAC</a:t>
            </a:r>
            <a:endParaRPr lang="en-US" sz="3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7225" y="1003683"/>
            <a:ext cx="7442002" cy="867047"/>
          </a:xfrm>
          <a:prstGeom prst="rect">
            <a:avLst/>
          </a:prstGeom>
          <a:noFill/>
        </p:spPr>
        <p:txBody>
          <a:bodyPr wrap="none" lIns="96661" tIns="48331" rIns="96661" bIns="48331">
            <a:spAutoFit/>
          </a:bodyPr>
          <a:lstStyle/>
          <a:p>
            <a:pPr algn="ctr"/>
            <a:r>
              <a:rPr lang="en-US" sz="2500" dirty="0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CA </a:t>
            </a:r>
            <a:r>
              <a:rPr lang="en-US" sz="2500" dirty="0" err="1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SBAC</a:t>
            </a:r>
            <a:r>
              <a:rPr lang="en-US" sz="2500" dirty="0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 Portal </a:t>
            </a:r>
          </a:p>
          <a:p>
            <a:pPr algn="ctr"/>
            <a:r>
              <a:rPr lang="en-US" sz="2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hlinkClick r:id="rId4"/>
              </a:rPr>
              <a:t>www.sbac.portal.airast.org/ca/field-test-ca</a:t>
            </a:r>
            <a:r>
              <a:rPr lang="en-US" sz="25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)- </a:t>
            </a:r>
            <a:r>
              <a:rPr lang="en-US" sz="2500" b="1" dirty="0" err="1">
                <a:ln w="10541" cmpd="sng">
                  <a:solidFill>
                    <a:schemeClr val="tx1"/>
                  </a:solidFill>
                  <a:prstDash val="solid"/>
                </a:ln>
              </a:rPr>
              <a:t>ETS</a:t>
            </a:r>
            <a:r>
              <a:rPr lang="en-US" sz="2500" b="1" dirty="0">
                <a:ln w="10541" cmpd="sng">
                  <a:solidFill>
                    <a:schemeClr val="tx1"/>
                  </a:solidFill>
                  <a:prstDash val="solid"/>
                </a:ln>
              </a:rPr>
              <a:t>/</a:t>
            </a:r>
            <a:r>
              <a:rPr lang="en-US" sz="2500" b="1" dirty="0" err="1">
                <a:ln w="10541" cmpd="sng">
                  <a:solidFill>
                    <a:schemeClr val="tx1"/>
                  </a:solidFill>
                  <a:prstDash val="solid"/>
                </a:ln>
              </a:rPr>
              <a:t>SBAC</a:t>
            </a:r>
            <a:endParaRPr lang="en-US" sz="2500" b="1" dirty="0">
              <a:ln w="10541" cmpd="sng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06178" y="1995680"/>
            <a:ext cx="6588883" cy="867047"/>
          </a:xfrm>
          <a:prstGeom prst="rect">
            <a:avLst/>
          </a:prstGeom>
          <a:noFill/>
        </p:spPr>
        <p:txBody>
          <a:bodyPr wrap="none" lIns="96661" tIns="48331" rIns="96661" bIns="48331">
            <a:spAutoFit/>
          </a:bodyPr>
          <a:lstStyle/>
          <a:p>
            <a:pPr algn="ctr"/>
            <a:r>
              <a:rPr lang="en-US" sz="2500" dirty="0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Practice/Training Test Portal</a:t>
            </a:r>
          </a:p>
          <a:p>
            <a:pPr algn="ctr"/>
            <a:r>
              <a:rPr lang="en-US" sz="2500" b="1" dirty="0">
                <a:ln w="10541" cmpd="sng">
                  <a:solidFill>
                    <a:sysClr val="windowText" lastClr="000000"/>
                  </a:solidFill>
                  <a:prstDash val="solid"/>
                </a:ln>
              </a:rPr>
              <a:t> </a:t>
            </a:r>
            <a:r>
              <a:rPr lang="en-US" sz="25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5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hlinkClick r:id="rId5"/>
              </a:rPr>
              <a:t>www.sbac.portal.airast.org/practice-test</a:t>
            </a:r>
            <a:r>
              <a:rPr lang="en-US" sz="25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)- </a:t>
            </a:r>
            <a:r>
              <a:rPr lang="en-US" sz="2500" b="1" dirty="0" err="1">
                <a:ln w="10541" cmpd="sng">
                  <a:solidFill>
                    <a:schemeClr val="tx1"/>
                  </a:solidFill>
                  <a:prstDash val="solid"/>
                </a:ln>
              </a:rPr>
              <a:t>SBAC</a:t>
            </a:r>
            <a:endParaRPr lang="en-US" sz="2500" b="1" dirty="0">
              <a:ln w="10541" cmpd="sng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079" y="2880430"/>
            <a:ext cx="6011097" cy="743937"/>
          </a:xfrm>
          <a:prstGeom prst="rect">
            <a:avLst/>
          </a:prstGeom>
          <a:noFill/>
        </p:spPr>
        <p:txBody>
          <a:bodyPr wrap="none" lIns="96661" tIns="48331" rIns="96661" bIns="48331">
            <a:spAutoFit/>
          </a:bodyPr>
          <a:lstStyle/>
          <a:p>
            <a:pPr algn="ctr"/>
            <a:r>
              <a:rPr lang="en-US" sz="21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Spring 2014 </a:t>
            </a:r>
            <a:r>
              <a:rPr lang="en-US" sz="2100" dirty="0" err="1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SBAC</a:t>
            </a:r>
            <a:r>
              <a:rPr lang="en-US" sz="21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Field Test </a:t>
            </a:r>
            <a:r>
              <a:rPr lang="en-US" sz="21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2100" b="1" dirty="0">
                <a:ln w="10541" cmpd="sng">
                  <a:solidFill>
                    <a:schemeClr val="tx1"/>
                  </a:solidFill>
                  <a:prstDash val="solid"/>
                </a:ln>
              </a:rPr>
              <a:t>Website </a:t>
            </a:r>
          </a:p>
          <a:p>
            <a:pPr algn="ctr"/>
            <a:r>
              <a:rPr lang="en-US" sz="21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100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hlinkClick r:id="rId6"/>
              </a:rPr>
              <a:t>www.cde.ca.gov/ta/tg/sa/smarterfieldtest.asp</a:t>
            </a:r>
            <a:r>
              <a:rPr lang="en-US" sz="21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)- </a:t>
            </a:r>
            <a:r>
              <a:rPr lang="en-US" sz="2100" b="1" dirty="0" err="1">
                <a:ln w="10541" cmpd="sng">
                  <a:solidFill>
                    <a:schemeClr val="tx1"/>
                  </a:solidFill>
                  <a:prstDash val="solid"/>
                </a:ln>
              </a:rPr>
              <a:t>CDE</a:t>
            </a:r>
            <a:endParaRPr lang="en-US" sz="2100" b="1" dirty="0">
              <a:ln w="10541" cmpd="sng">
                <a:solidFill>
                  <a:schemeClr val="tx1"/>
                </a:solidFill>
                <a:prstDash val="solid"/>
              </a:ln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40281" y="1045781"/>
            <a:ext cx="47382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51491" y="1919859"/>
            <a:ext cx="47382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62675" y="2882076"/>
            <a:ext cx="47382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 bwMode="auto">
          <a:xfrm>
            <a:off x="2" y="1625600"/>
            <a:ext cx="9601199" cy="5039360"/>
          </a:xfrm>
          <a:prstGeom prst="rect">
            <a:avLst/>
          </a:prstGeom>
          <a:extLst/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100" dirty="0"/>
              <a:t>“Test the test”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100" dirty="0"/>
              <a:t>Evaluate testing software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100" dirty="0"/>
              <a:t>Ensure quality of test questions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100" dirty="0"/>
              <a:t>Evaluate the effectiveness of the test administration and training materials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100" dirty="0"/>
              <a:t>Establish scoring and reporting levels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100" dirty="0"/>
              <a:t>“Dress rehearsal” for operational assessments in 2015</a:t>
            </a:r>
          </a:p>
          <a:p>
            <a:pPr marL="963256" lvl="2" indent="-473237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−"/>
              <a:defRPr/>
            </a:pPr>
            <a:r>
              <a:rPr lang="en-US" altLang="en-US" sz="2100" dirty="0"/>
              <a:t>“Stress test” LEA technology </a:t>
            </a:r>
          </a:p>
          <a:p>
            <a:pPr marL="963256" lvl="2" indent="-473237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−"/>
              <a:defRPr/>
            </a:pPr>
            <a:r>
              <a:rPr lang="en-US" altLang="en-US" sz="2100" dirty="0"/>
              <a:t>Familiarize educators, administrators, and students with online testing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81280"/>
            <a:ext cx="9601200" cy="682414"/>
          </a:xfrm>
          <a:prstGeom prst="rect">
            <a:avLst/>
          </a:prstGeom>
        </p:spPr>
        <p:txBody>
          <a:bodyPr lIns="96661" tIns="48331" rIns="96661" bIns="48331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chemeClr val="tx2"/>
                </a:solidFill>
              </a:rPr>
              <a:t>Purpose of the </a:t>
            </a:r>
            <a:br>
              <a:rPr lang="en-US" altLang="en-US" b="1" dirty="0" smtClean="0">
                <a:solidFill>
                  <a:schemeClr val="tx2"/>
                </a:solidFill>
              </a:rPr>
            </a:br>
            <a:r>
              <a:rPr lang="en-US" altLang="en-US" b="1" dirty="0" smtClean="0">
                <a:solidFill>
                  <a:schemeClr val="tx2"/>
                </a:solidFill>
              </a:rPr>
              <a:t>Smarter Balanced Field Test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-22986"/>
            <a:ext cx="8610600" cy="5853028"/>
          </a:xfrm>
          <a:prstGeom prst="rect">
            <a:avLst/>
          </a:prstGeom>
        </p:spPr>
        <p:txBody>
          <a:bodyPr wrap="square" lIns="96661" tIns="48331" rIns="96661" bIns="48331">
            <a:spAutoFit/>
          </a:bodyPr>
          <a:lstStyle/>
          <a:p>
            <a:endParaRPr lang="en-US" sz="1700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>
                <a:solidFill>
                  <a:schemeClr val="tx2"/>
                </a:solidFill>
              </a:rPr>
              <a:t>CAPS </a:t>
            </a:r>
            <a:r>
              <a:rPr lang="en-US" b="1" dirty="0">
                <a:solidFill>
                  <a:schemeClr val="tx2"/>
                </a:solidFill>
              </a:rPr>
              <a:t>Testing Window : </a:t>
            </a:r>
            <a:r>
              <a:rPr lang="en-US" dirty="0" smtClean="0"/>
              <a:t>May 5</a:t>
            </a:r>
            <a:r>
              <a:rPr lang="en-US" baseline="30000" dirty="0" smtClean="0"/>
              <a:t>th</a:t>
            </a:r>
            <a:r>
              <a:rPr lang="en-US" dirty="0" smtClean="0"/>
              <a:t>-7</a:t>
            </a:r>
            <a:r>
              <a:rPr lang="en-US" baseline="30000" dirty="0" smtClean="0"/>
              <a:t>th</a:t>
            </a:r>
            <a:r>
              <a:rPr lang="en-US" dirty="0" smtClean="0"/>
              <a:t>, and May 14</a:t>
            </a:r>
            <a:r>
              <a:rPr lang="en-US" baseline="30000" dirty="0" smtClean="0"/>
              <a:t>th</a:t>
            </a:r>
            <a:r>
              <a:rPr lang="en-US" dirty="0" smtClean="0"/>
              <a:t> and 15th</a:t>
            </a:r>
            <a:endParaRPr lang="en-US" dirty="0"/>
          </a:p>
          <a:p>
            <a:r>
              <a:rPr lang="en-US" b="1" dirty="0" err="1" smtClean="0">
                <a:solidFill>
                  <a:schemeClr val="tx2"/>
                </a:solidFill>
              </a:rPr>
              <a:t>SBAC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downtime/ NO TESTING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/>
              <a:t>April 10-13, April 18 Good Friday Holiday, MAY </a:t>
            </a:r>
            <a:r>
              <a:rPr lang="en-US" dirty="0" smtClean="0"/>
              <a:t>8-11</a:t>
            </a:r>
          </a:p>
          <a:p>
            <a:endParaRPr lang="en-US" dirty="0" smtClean="0"/>
          </a:p>
          <a:p>
            <a:r>
              <a:rPr lang="en-US" b="1" i="1" u="sng" dirty="0" smtClean="0"/>
              <a:t>Field </a:t>
            </a:r>
            <a:r>
              <a:rPr lang="en-US" b="1" i="1" u="sng" dirty="0"/>
              <a:t>Test Administration (brief overview</a:t>
            </a:r>
            <a:r>
              <a:rPr lang="en-US" b="1" i="1" u="sng" dirty="0" smtClean="0"/>
              <a:t>)</a:t>
            </a:r>
          </a:p>
          <a:p>
            <a:endParaRPr lang="en-US" b="1" i="1" u="sng" dirty="0" smtClean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dirty="0" smtClean="0"/>
              <a:t>Teachers </a:t>
            </a:r>
            <a:r>
              <a:rPr lang="en-US" dirty="0"/>
              <a:t>required to serve as TA (Test Administrator) for their </a:t>
            </a:r>
            <a:r>
              <a:rPr lang="en-US" dirty="0" smtClean="0"/>
              <a:t>class.</a:t>
            </a:r>
            <a:endParaRPr lang="en-US" sz="1700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dirty="0" smtClean="0"/>
              <a:t>Proctors</a:t>
            </a:r>
            <a:r>
              <a:rPr lang="en-US" dirty="0"/>
              <a:t>: Para-educators or </a:t>
            </a:r>
            <a:r>
              <a:rPr lang="en-US" dirty="0" smtClean="0"/>
              <a:t>ISS can </a:t>
            </a:r>
            <a:r>
              <a:rPr lang="en-US" dirty="0" smtClean="0"/>
              <a:t>support. Must have security agreement and training.</a:t>
            </a:r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dirty="0" err="1"/>
              <a:t>CalPads</a:t>
            </a:r>
            <a:r>
              <a:rPr lang="en-US" dirty="0"/>
              <a:t> &amp; </a:t>
            </a:r>
            <a:r>
              <a:rPr lang="en-US" dirty="0" smtClean="0"/>
              <a:t>TIDE</a:t>
            </a:r>
            <a:endParaRPr lang="en-US" sz="1700" dirty="0"/>
          </a:p>
          <a:p>
            <a:pPr marL="1268679" lvl="2" indent="-302066">
              <a:buFont typeface="Arial" panose="020B0604020202020204" pitchFamily="34" charset="0"/>
              <a:buChar char="•"/>
            </a:pPr>
            <a:r>
              <a:rPr lang="en-US" dirty="0" smtClean="0"/>
              <a:t>Student Information</a:t>
            </a:r>
            <a:endParaRPr lang="en-US" dirty="0" smtClean="0"/>
          </a:p>
          <a:p>
            <a:pPr marL="1268679" lvl="2" indent="-302066">
              <a:buFont typeface="Arial" panose="020B0604020202020204" pitchFamily="34" charset="0"/>
              <a:buChar char="•"/>
            </a:pPr>
            <a:r>
              <a:rPr lang="en-US" dirty="0" smtClean="0"/>
              <a:t>TIDE </a:t>
            </a:r>
            <a:r>
              <a:rPr lang="en-US" dirty="0" smtClean="0"/>
              <a:t>accounts and login</a:t>
            </a:r>
            <a:endParaRPr lang="en-US" sz="1700" dirty="0"/>
          </a:p>
          <a:p>
            <a:pPr marL="1268679" lvl="2" indent="-302066">
              <a:buFont typeface="Arial" panose="020B0604020202020204" pitchFamily="34" charset="0"/>
              <a:buChar char="•"/>
            </a:pPr>
            <a:r>
              <a:rPr lang="en-US" dirty="0" smtClean="0"/>
              <a:t>TC </a:t>
            </a:r>
            <a:r>
              <a:rPr lang="en-US" dirty="0"/>
              <a:t>Role </a:t>
            </a:r>
            <a:r>
              <a:rPr lang="en-US" dirty="0" smtClean="0"/>
              <a:t>responsibilities- information in this presentation</a:t>
            </a:r>
            <a:endParaRPr lang="en-US" sz="1700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dirty="0" smtClean="0"/>
              <a:t>Accommodations/Accessibility</a:t>
            </a:r>
            <a:endParaRPr lang="en-US" sz="1700" dirty="0"/>
          </a:p>
          <a:p>
            <a:pPr marL="1268679" lvl="2" indent="-302066">
              <a:buFont typeface="Arial" panose="020B0604020202020204" pitchFamily="34" charset="0"/>
              <a:buChar char="•"/>
            </a:pPr>
            <a:r>
              <a:rPr lang="en-US" dirty="0" smtClean="0"/>
              <a:t>IEPs (</a:t>
            </a:r>
            <a:r>
              <a:rPr lang="en-US" i="1" dirty="0" smtClean="0"/>
              <a:t>AH and AO</a:t>
            </a:r>
            <a:r>
              <a:rPr lang="en-US" dirty="0" smtClean="0"/>
              <a:t>)</a:t>
            </a:r>
            <a:endParaRPr lang="en-US" sz="1700" dirty="0"/>
          </a:p>
          <a:p>
            <a:pPr marL="785372" lvl="1" indent="-302066">
              <a:buFont typeface="Arial" panose="020B0604020202020204" pitchFamily="34" charset="0"/>
              <a:buChar char="•"/>
            </a:pPr>
            <a:r>
              <a:rPr lang="en-US" dirty="0" smtClean="0"/>
              <a:t>Practice/Training Test</a:t>
            </a:r>
            <a:endParaRPr lang="en-US" sz="1700" dirty="0"/>
          </a:p>
          <a:p>
            <a:pPr marL="1268679" lvl="2" indent="-302066">
              <a:buFont typeface="Arial" panose="020B0604020202020204" pitchFamily="34" charset="0"/>
              <a:buChar char="•"/>
            </a:pPr>
            <a:r>
              <a:rPr lang="en-US" dirty="0" err="1"/>
              <a:t>SBAC</a:t>
            </a:r>
            <a:r>
              <a:rPr lang="en-US" dirty="0"/>
              <a:t> Secure Browsers</a:t>
            </a:r>
            <a:endParaRPr lang="en-US" sz="1700" dirty="0"/>
          </a:p>
          <a:p>
            <a:endParaRPr lang="en-US" sz="1500" dirty="0">
              <a:hlinkClick r:id="rId3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8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480060" y="1544320"/>
            <a:ext cx="8641080" cy="5120640"/>
          </a:xfrm>
          <a:prstGeom prst="rect">
            <a:avLst/>
          </a:prstGeom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500" b="1" dirty="0">
                <a:solidFill>
                  <a:srgbClr val="FF0000"/>
                </a:solidFill>
              </a:rPr>
              <a:t>Note: </a:t>
            </a:r>
            <a:r>
              <a:rPr lang="en-US" sz="2500" dirty="0">
                <a:solidFill>
                  <a:schemeClr val="tx1"/>
                </a:solidFill>
              </a:rPr>
              <a:t>The Field Test is computer-based, </a:t>
            </a:r>
            <a:r>
              <a:rPr lang="en-US" sz="2500" b="1" u="sng" dirty="0">
                <a:solidFill>
                  <a:schemeClr val="tx1"/>
                </a:solidFill>
              </a:rPr>
              <a:t>not</a:t>
            </a:r>
            <a:r>
              <a:rPr lang="en-US" sz="2500" b="1" dirty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computer adaptive. </a:t>
            </a:r>
          </a:p>
          <a:p>
            <a:pPr lvl="1">
              <a:defRPr/>
            </a:pPr>
            <a:r>
              <a:rPr lang="en-US" sz="2300" dirty="0"/>
              <a:t>Need to try out the test questions during the Field Test before tests can be made adaptive for the first operational administration in 2015. </a:t>
            </a:r>
          </a:p>
          <a:p>
            <a:pPr lvl="1">
              <a:defRPr/>
            </a:pPr>
            <a:endParaRPr lang="en-US" altLang="en-US" sz="2500" dirty="0"/>
          </a:p>
          <a:p>
            <a:pPr marL="483306" indent="-483306" algn="l">
              <a:buFont typeface="Arial" panose="020B0604020202020204" pitchFamily="34" charset="0"/>
              <a:buChar char="•"/>
              <a:defRPr/>
            </a:pPr>
            <a:r>
              <a:rPr lang="en-US" altLang="en-US" sz="3000" dirty="0">
                <a:solidFill>
                  <a:schemeClr val="tx1"/>
                </a:solidFill>
              </a:rPr>
              <a:t>Two components:</a:t>
            </a:r>
          </a:p>
          <a:p>
            <a:pPr marL="845786" lvl="1" indent="-362480">
              <a:buFont typeface="Arial" panose="020B0604020202020204" pitchFamily="34" charset="0"/>
              <a:buChar char="•"/>
              <a:defRPr/>
            </a:pPr>
            <a:r>
              <a:rPr lang="en-US" altLang="en-US" sz="3000" dirty="0"/>
              <a:t>Performance task (PT)</a:t>
            </a:r>
          </a:p>
          <a:p>
            <a:pPr marL="1329092" lvl="2" indent="-36248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500" dirty="0"/>
              <a:t>A set of complex questions that is centered on a common theme or problem; requires classroom activity</a:t>
            </a:r>
          </a:p>
          <a:p>
            <a:pPr marL="845786" lvl="1" indent="-362480">
              <a:buFont typeface="Arial" panose="020B0604020202020204" pitchFamily="34" charset="0"/>
              <a:buChar char="•"/>
              <a:defRPr/>
            </a:pPr>
            <a:r>
              <a:rPr lang="en-US" altLang="en-US" sz="3000" dirty="0"/>
              <a:t>Non–performance task (non-PT)</a:t>
            </a:r>
          </a:p>
          <a:p>
            <a:pPr marL="1329092" lvl="2" indent="-36248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500" dirty="0"/>
              <a:t>E.g., Selected Response, Drag and Drop, Matching Tables</a:t>
            </a:r>
          </a:p>
          <a:p>
            <a:pPr lvl="1">
              <a:buFont typeface="Arial" pitchFamily="34" charset="0"/>
              <a:buNone/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350239"/>
            <a:ext cx="9601200" cy="682414"/>
          </a:xfrm>
          <a:prstGeom prst="rect">
            <a:avLst/>
          </a:prstGeom>
        </p:spPr>
        <p:txBody>
          <a:bodyPr lIns="96661" tIns="48331" rIns="96661" bIns="48331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chemeClr val="tx2"/>
                </a:solidFill>
              </a:rPr>
              <a:t>Field Test Format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152400" y="803770"/>
            <a:ext cx="9144000" cy="628283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Collect security affidavits from Test Administrators (TAs) and retain at your test site.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Train TAs and add them to TIDE.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Set appropriate supports and accommodations in TIDE.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Ensure that testing in the school is conducted in accordance to test security policies.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Create/approve test schedules and procedures for the school.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Work with technology staff to ensure network capacity and devices are ready in accordance with test schedules.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Monitor testing and address problems, as needed.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Report test security incidents to the DC.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200" dirty="0"/>
              <a:t>Increase comfort levels and reduce anxiety of </a:t>
            </a:r>
            <a:r>
              <a:rPr lang="en-US" sz="2200" dirty="0" err="1"/>
              <a:t>TAs.</a:t>
            </a:r>
            <a:r>
              <a:rPr lang="en-US" sz="2200" dirty="0"/>
              <a:t> 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26539" y="146474"/>
            <a:ext cx="9601200" cy="682414"/>
          </a:xfrm>
          <a:prstGeom prst="rect">
            <a:avLst/>
          </a:prstGeom>
        </p:spPr>
        <p:txBody>
          <a:bodyPr vert="horz" lIns="96661" tIns="48331" rIns="96661" bIns="48331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chemeClr val="tx2"/>
                </a:solidFill>
              </a:rPr>
              <a:t>District and Test </a:t>
            </a:r>
            <a:r>
              <a:rPr lang="en-US" altLang="en-US" b="1" dirty="0" smtClean="0">
                <a:solidFill>
                  <a:schemeClr val="tx2"/>
                </a:solidFill>
              </a:rPr>
              <a:t>Site Coordinator </a:t>
            </a:r>
            <a:r>
              <a:rPr lang="en-US" altLang="en-US" b="1" dirty="0" smtClean="0">
                <a:solidFill>
                  <a:schemeClr val="tx2"/>
                </a:solidFill>
              </a:rPr>
              <a:t>(DC and SC</a:t>
            </a:r>
            <a:r>
              <a:rPr lang="en-US" altLang="en-US" b="1" dirty="0" smtClean="0">
                <a:solidFill>
                  <a:schemeClr val="tx2"/>
                </a:solidFill>
              </a:rPr>
              <a:t>)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5562600" y="708660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100" i="1" dirty="0"/>
              <a:t>California 2014 Smarter Balanced Field Test Workshop - 14</a:t>
            </a:r>
          </a:p>
        </p:txBody>
      </p:sp>
      <p:sp>
        <p:nvSpPr>
          <p:cNvPr id="2" name="Rectangle 1"/>
          <p:cNvSpPr/>
          <p:nvPr/>
        </p:nvSpPr>
        <p:spPr>
          <a:xfrm>
            <a:off x="2234696" y="593384"/>
            <a:ext cx="4885084" cy="420771"/>
          </a:xfrm>
          <a:prstGeom prst="rect">
            <a:avLst/>
          </a:prstGeom>
        </p:spPr>
        <p:txBody>
          <a:bodyPr wrap="none" lIns="96661" tIns="48331" rIns="96661" bIns="48331">
            <a:spAutoFit/>
          </a:bodyPr>
          <a:lstStyle/>
          <a:p>
            <a:r>
              <a:rPr lang="en-US" sz="2100" b="1" dirty="0">
                <a:solidFill>
                  <a:srgbClr val="C00000"/>
                </a:solidFill>
              </a:rPr>
              <a:t>TIDE- Test Information Distribution Engine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7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 bwMode="auto">
          <a:xfrm>
            <a:off x="0" y="1056640"/>
            <a:ext cx="9601200" cy="5120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500" dirty="0"/>
              <a:t>Assist </a:t>
            </a:r>
            <a:r>
              <a:rPr lang="en-US" altLang="en-US" sz="2500" dirty="0" err="1"/>
              <a:t>LEAs</a:t>
            </a:r>
            <a:r>
              <a:rPr lang="en-US" altLang="en-US" sz="2500" dirty="0"/>
              <a:t> in setting up and overseeing technology infrastructure for the FT.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500" dirty="0"/>
              <a:t>Support each school site.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500" dirty="0"/>
              <a:t>Work closely with the LEA </a:t>
            </a:r>
            <a:r>
              <a:rPr lang="en-US" altLang="en-US" sz="2500" dirty="0" err="1"/>
              <a:t>CAASPP</a:t>
            </a:r>
            <a:r>
              <a:rPr lang="en-US" altLang="en-US" sz="2500" dirty="0"/>
              <a:t> Coordinator to ensure network and devices are ready for testing.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en-US" sz="2500" dirty="0"/>
              <a:t>Be available for troubleshooting during testing.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-7883" y="152400"/>
            <a:ext cx="9601200" cy="682414"/>
          </a:xfrm>
          <a:prstGeom prst="rect">
            <a:avLst/>
          </a:prstGeom>
        </p:spPr>
        <p:txBody>
          <a:bodyPr lIns="96661" tIns="48331" rIns="96661" bIns="48331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chemeClr val="tx2"/>
                </a:solidFill>
              </a:rPr>
              <a:t>LEA Technology Coordinator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520690" y="707136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100" i="1" dirty="0"/>
              <a:t>California 2014 Smarter Balanced Field Test Workshop - 16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2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 bwMode="auto">
          <a:xfrm>
            <a:off x="0" y="1056640"/>
            <a:ext cx="9601200" cy="5120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itchFamily="34" charset="0"/>
              <a:buChar char="•"/>
              <a:defRPr/>
            </a:pPr>
            <a:r>
              <a:rPr lang="en-US" altLang="en-US" sz="2700" dirty="0"/>
              <a:t>Carefully and completely read and sign new security affidavit.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en-US" sz="2700" dirty="0"/>
              <a:t>Complete test administration training.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en-US" sz="2700" dirty="0"/>
              <a:t>View student information prior to testing, to ensure it is correct.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700" dirty="0"/>
              <a:t>Ensure that appropriate designated supports and accommodations have been set prior to testing.</a:t>
            </a:r>
            <a:endParaRPr lang="en-US" altLang="en-US" sz="2700" dirty="0"/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en-US" sz="2700" dirty="0"/>
              <a:t>Set up and proctor testing.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altLang="en-US" sz="2700" dirty="0"/>
              <a:t>Report all potential test security incidents to the SC and LEA </a:t>
            </a:r>
            <a:r>
              <a:rPr lang="en-US" altLang="en-US" sz="2700" dirty="0" err="1"/>
              <a:t>CAASPP</a:t>
            </a:r>
            <a:r>
              <a:rPr lang="en-US" altLang="en-US" sz="2700" dirty="0"/>
              <a:t> Coordinator.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700" dirty="0"/>
              <a:t>Increase comfort levels and reduce anxiety of students.</a:t>
            </a:r>
          </a:p>
          <a:p>
            <a:pPr marL="973325" lvl="2" indent="-490019">
              <a:buFont typeface="Arial" pitchFamily="34" charset="0"/>
              <a:buChar char="−"/>
              <a:defRPr/>
            </a:pPr>
            <a:r>
              <a:rPr lang="en-US" sz="2700" dirty="0"/>
              <a:t>Encourage students to do their best.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altLang="en-US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altLang="en-US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228600"/>
            <a:ext cx="9601200" cy="682414"/>
          </a:xfrm>
          <a:prstGeom prst="rect">
            <a:avLst/>
          </a:prstGeom>
        </p:spPr>
        <p:txBody>
          <a:bodyPr lIns="96661" tIns="48331" rIns="96661" bIns="48331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chemeClr val="tx2"/>
                </a:solidFill>
              </a:rPr>
              <a:t>Test Administrator (TA)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520690" y="707136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100" i="1" dirty="0"/>
              <a:t>California 2014 Smarter Balanced Field Test Workshop - 15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1" y="1600200"/>
            <a:ext cx="9512300" cy="5334000"/>
          </a:xfrm>
          <a:prstGeom prst="rect">
            <a:avLst/>
          </a:prstGeom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endParaRPr lang="en-US" altLang="en-US" b="1" dirty="0" smtClean="0"/>
          </a:p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b="1" dirty="0" smtClean="0"/>
              <a:t>Reminder</a:t>
            </a:r>
            <a:r>
              <a:rPr lang="en-US" altLang="en-US" b="1" dirty="0"/>
              <a:t>: </a:t>
            </a:r>
            <a:r>
              <a:rPr lang="en-US" altLang="en-US" dirty="0"/>
              <a:t>Overall testing time will be the same, regardless of content assignment (approximately 3.5–4 hours</a:t>
            </a:r>
            <a:r>
              <a:rPr lang="en-US" altLang="en-US" dirty="0" smtClean="0"/>
              <a:t>).</a:t>
            </a:r>
            <a:endParaRPr lang="en-US" altLang="en-US" sz="2300" dirty="0" smtClean="0"/>
          </a:p>
          <a:p>
            <a:pPr lvl="1">
              <a:lnSpc>
                <a:spcPct val="150000"/>
              </a:lnSpc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Recommended: </a:t>
            </a:r>
            <a:r>
              <a:rPr lang="en-US" altLang="en-US" dirty="0">
                <a:solidFill>
                  <a:schemeClr val="tx1"/>
                </a:solidFill>
              </a:rPr>
              <a:t>Non-PT first, PT second.</a:t>
            </a:r>
          </a:p>
          <a:p>
            <a:pPr marL="1302986" lvl="2" indent="-36248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Classroom activity should be completed within 3 days prior to starting the PT.</a:t>
            </a:r>
          </a:p>
          <a:p>
            <a:pPr marL="1329092" lvl="2" indent="-36248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ELA PTs have 2 parts and can be completed over 2 days.</a:t>
            </a:r>
          </a:p>
          <a:p>
            <a:pPr marL="1329092" lvl="2" indent="-36248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Math PTs have 1 part and can be completed in 1 day.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en-US" b="1" dirty="0">
                <a:solidFill>
                  <a:schemeClr val="tx1"/>
                </a:solidFill>
              </a:rPr>
              <a:t>Recommended: </a:t>
            </a:r>
            <a:r>
              <a:rPr lang="en-US" altLang="en-US" dirty="0">
                <a:solidFill>
                  <a:schemeClr val="tx1"/>
                </a:solidFill>
              </a:rPr>
              <a:t>PT should not be administered on the same day as non-PT. 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362480" indent="-36248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en-US" sz="1800" dirty="0" smtClean="0">
              <a:solidFill>
                <a:schemeClr val="tx1"/>
              </a:solidFill>
            </a:endParaRPr>
          </a:p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b="1" dirty="0" smtClean="0">
                <a:solidFill>
                  <a:srgbClr val="FF3300"/>
                </a:solidFill>
              </a:rPr>
              <a:t>Note: </a:t>
            </a:r>
            <a:r>
              <a:rPr lang="en-US" altLang="en-US" dirty="0" smtClean="0"/>
              <a:t>The estimates do not account for any time needed to start computers, load secure browsers, and log in students.</a:t>
            </a:r>
          </a:p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endParaRPr lang="en-US" altLang="en-US" dirty="0" smtClean="0"/>
          </a:p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dirty="0"/>
              <a:t>Schedule activities for students not taking exam (or that finish early).</a:t>
            </a:r>
          </a:p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endParaRPr lang="en-US" altLang="en-US" dirty="0" smtClean="0"/>
          </a:p>
          <a:p>
            <a:pPr>
              <a:defRPr/>
            </a:pPr>
            <a:endParaRPr lang="en-US" sz="2300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8890" y="0"/>
            <a:ext cx="9601200" cy="682414"/>
          </a:xfrm>
          <a:prstGeom prst="rect">
            <a:avLst/>
          </a:prstGeom>
        </p:spPr>
        <p:txBody>
          <a:bodyPr lIns="96661" tIns="48331" rIns="96661" bIns="48331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chemeClr val="tx2"/>
                </a:solidFill>
              </a:rPr>
              <a:t>Testing Schedule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520690" y="707136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100" i="1" dirty="0"/>
              <a:t>California 2014 Smarter Balanced Field Test Workshop - 54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8</a:t>
            </a:fld>
            <a:endParaRPr lang="en-US"/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-152400" y="5506720"/>
            <a:ext cx="9601200" cy="817880"/>
          </a:xfrm>
          <a:prstGeom prst="rect">
            <a:avLst/>
          </a:prstGeom>
          <a:extLst/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defRPr/>
            </a:pPr>
            <a:r>
              <a:rPr lang="en-US" altLang="en-US" dirty="0" smtClean="0"/>
              <a:t>                        </a:t>
            </a:r>
            <a:endParaRPr lang="en-US" alt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107965"/>
              </p:ext>
            </p:extLst>
          </p:nvPr>
        </p:nvGraphicFramePr>
        <p:xfrm>
          <a:off x="838200" y="682414"/>
          <a:ext cx="7162800" cy="137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701041"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</a:p>
                    <a:p>
                      <a:r>
                        <a:rPr lang="en-US" dirty="0" smtClean="0"/>
                        <a:t>5/5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5/6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r>
                        <a:rPr lang="en-US" baseline="0" dirty="0" smtClean="0"/>
                        <a:t> 5</a:t>
                      </a:r>
                      <a:r>
                        <a:rPr lang="en-US" dirty="0" smtClean="0"/>
                        <a:t>/7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 5/14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</a:p>
                    <a:p>
                      <a:r>
                        <a:rPr lang="en-US" dirty="0" smtClean="0"/>
                        <a:t>5/15</a:t>
                      </a:r>
                      <a:endParaRPr lang="en-US" dirty="0"/>
                    </a:p>
                  </a:txBody>
                  <a:tcPr/>
                </a:tc>
              </a:tr>
              <a:tr h="59993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ELA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non-PT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ELA</a:t>
                      </a:r>
                    </a:p>
                    <a:p>
                      <a:r>
                        <a:rPr lang="en-US" dirty="0" smtClean="0"/>
                        <a:t>CA/PT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ELA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PT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Math</a:t>
                      </a:r>
                      <a:r>
                        <a:rPr lang="en-US" b="1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non-PT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Math</a:t>
                      </a:r>
                      <a:endParaRPr lang="en-US" b="1" baseline="0" dirty="0" smtClean="0"/>
                    </a:p>
                    <a:p>
                      <a:r>
                        <a:rPr lang="en-US" baseline="0" dirty="0" smtClean="0"/>
                        <a:t>CA/PT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27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 txBox="1">
            <a:spLocks/>
          </p:cNvSpPr>
          <p:nvPr/>
        </p:nvSpPr>
        <p:spPr>
          <a:xfrm>
            <a:off x="0" y="1600200"/>
            <a:ext cx="9601200" cy="4795520"/>
          </a:xfrm>
          <a:prstGeom prst="rect">
            <a:avLst/>
          </a:prstGeom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defRPr/>
            </a:pPr>
            <a:r>
              <a:rPr lang="en-US" sz="2700" b="1" dirty="0">
                <a:solidFill>
                  <a:schemeClr val="tx1"/>
                </a:solidFill>
              </a:rPr>
              <a:t>Universal Tools:</a:t>
            </a:r>
          </a:p>
          <a:p>
            <a:pPr lvl="1">
              <a:lnSpc>
                <a:spcPct val="150000"/>
              </a:lnSpc>
              <a:defRPr/>
            </a:pPr>
            <a:r>
              <a:rPr lang="en-US" sz="2500" dirty="0"/>
              <a:t>Available to all; based on student preference and selection (e.g., breaks, strikethrough, highlighter).</a:t>
            </a:r>
          </a:p>
          <a:p>
            <a:pPr marL="0" lvl="1">
              <a:lnSpc>
                <a:spcPct val="150000"/>
              </a:lnSpc>
              <a:defRPr/>
            </a:pPr>
            <a:r>
              <a:rPr lang="en-US" sz="2700" b="1" dirty="0"/>
              <a:t>Designated Supports:</a:t>
            </a:r>
          </a:p>
          <a:p>
            <a:pPr lvl="1">
              <a:lnSpc>
                <a:spcPct val="150000"/>
              </a:lnSpc>
              <a:defRPr/>
            </a:pPr>
            <a:r>
              <a:rPr lang="en-US" sz="2500" dirty="0"/>
              <a:t>Need to be indicated by an educator or group of educators (e.g., color contrast, read aloud, glossary, magnification).</a:t>
            </a:r>
          </a:p>
          <a:p>
            <a:pPr marL="0" lvl="1">
              <a:lnSpc>
                <a:spcPct val="150000"/>
              </a:lnSpc>
              <a:defRPr/>
            </a:pPr>
            <a:r>
              <a:rPr lang="en-US" sz="2700" b="1" dirty="0"/>
              <a:t>Accommodation: </a:t>
            </a:r>
          </a:p>
          <a:p>
            <a:pPr marL="431094" lvl="2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500" dirty="0"/>
              <a:t>Based on individualized education programs (</a:t>
            </a:r>
            <a:r>
              <a:rPr lang="en-US" sz="2500" dirty="0" err="1"/>
              <a:t>IEPs</a:t>
            </a:r>
            <a:r>
              <a:rPr lang="en-US" sz="2500" dirty="0"/>
              <a:t>) or Section 504 plans (e.g., American Sign Language, scribe).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26670" y="568960"/>
            <a:ext cx="9601200" cy="68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3800" b="1" dirty="0">
                <a:solidFill>
                  <a:srgbClr val="003067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are Universal Tools, Designated Supports, and Accommodations?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467350" y="7071360"/>
            <a:ext cx="5200650" cy="32512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6661" tIns="48331" rIns="96661" bIns="48331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200" i="1" dirty="0"/>
              <a:t>California 2014 Smarter </a:t>
            </a:r>
            <a:r>
              <a:rPr lang="en-US" sz="1100" i="1" dirty="0"/>
              <a:t>Balanced</a:t>
            </a:r>
            <a:r>
              <a:rPr lang="en-US" sz="1200" i="1" dirty="0"/>
              <a:t> Field Test Workshop - 103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EE697-2294-4892-817F-CA43FF2FA1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500</TotalTime>
  <Words>1119</Words>
  <Application>Microsoft Office PowerPoint</Application>
  <PresentationFormat>Custom</PresentationFormat>
  <Paragraphs>208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Barstow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Ashly J. Dishmon</dc:creator>
  <cp:lastModifiedBy>CAPS-WS31</cp:lastModifiedBy>
  <cp:revision>48</cp:revision>
  <cp:lastPrinted>2014-03-04T17:05:48Z</cp:lastPrinted>
  <dcterms:created xsi:type="dcterms:W3CDTF">2014-02-28T23:02:03Z</dcterms:created>
  <dcterms:modified xsi:type="dcterms:W3CDTF">2014-04-21T20:48:34Z</dcterms:modified>
</cp:coreProperties>
</file>